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82" r:id="rId3"/>
    <p:sldId id="284" r:id="rId4"/>
    <p:sldId id="28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9960"/>
  </p:normalViewPr>
  <p:slideViewPr>
    <p:cSldViewPr snapToGrid="0" snapToObjects="1">
      <p:cViewPr varScale="1">
        <p:scale>
          <a:sx n="103" d="100"/>
          <a:sy n="103" d="100"/>
        </p:scale>
        <p:origin x="2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02EF9-4DCB-2D43-8618-B0E2BE3F4C5F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52000-9E59-CE4B-9B18-0D163F97A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52000-9E59-CE4B-9B18-0D163F97A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52000-9E59-CE4B-9B18-0D163F97A0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9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52000-9E59-CE4B-9B18-0D163F97A0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4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b="83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455009"/>
            <a:ext cx="12192000" cy="4029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853179" y="2594128"/>
            <a:ext cx="9144000" cy="2387600"/>
          </a:xfrm>
          <a:prstGeom prst="rect">
            <a:avLst/>
          </a:prstGeom>
        </p:spPr>
        <p:txBody>
          <a:bodyPr/>
          <a:lstStyle>
            <a:lvl1pPr algn="r">
              <a:defRPr sz="6000" b="1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853179" y="4967385"/>
            <a:ext cx="9144000" cy="135510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092" y="5791416"/>
            <a:ext cx="4123612" cy="5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bar Idea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6831829" y="1504511"/>
            <a:ext cx="6854779" cy="386555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8316913" y="6681"/>
            <a:ext cx="3865562" cy="685800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4388" y="1015853"/>
            <a:ext cx="3630612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54524" y="1253769"/>
            <a:ext cx="7898877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54527" y="141404"/>
            <a:ext cx="7898876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2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ba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4810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3865562" cy="685800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038600" y="1253768"/>
            <a:ext cx="7898877" cy="49231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038600" y="143026"/>
            <a:ext cx="7792039" cy="81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17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eft Sideba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481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3865562" cy="685800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038600" y="1253768"/>
            <a:ext cx="7898877" cy="492319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38600" y="143026"/>
            <a:ext cx="7792039" cy="81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>
          <a:blip r:embed="rId3" cstate="hqprint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3"/>
          <a:stretch>
            <a:fillRect/>
          </a:stretch>
        </p:blipFill>
        <p:spPr bwMode="auto">
          <a:xfrm>
            <a:off x="-80236" y="3738565"/>
            <a:ext cx="267493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3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6296004" y="2403496"/>
            <a:ext cx="8299492" cy="349250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60438" y="1377950"/>
            <a:ext cx="1874837" cy="18748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925" y="1585913"/>
            <a:ext cx="18065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8901113" y="3983038"/>
            <a:ext cx="1874837" cy="18748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526463" y="4189413"/>
            <a:ext cx="1806575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30601" y="1566868"/>
            <a:ext cx="7153275" cy="1685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146217" y="4171612"/>
            <a:ext cx="7153275" cy="1685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43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s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6296004" y="2403496"/>
            <a:ext cx="8299492" cy="349250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60438" y="1377950"/>
            <a:ext cx="1874837" cy="187483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925" y="1585913"/>
            <a:ext cx="18065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8901113" y="3983038"/>
            <a:ext cx="1874837" cy="187483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526463" y="4189413"/>
            <a:ext cx="1806575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30601" y="1566868"/>
            <a:ext cx="7153275" cy="1685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146217" y="4171612"/>
            <a:ext cx="7153275" cy="1685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64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Duck Process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343900" y="0"/>
            <a:ext cx="38481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23116" y="2208184"/>
            <a:ext cx="2190374" cy="3119189"/>
            <a:chOff x="269632" y="2208183"/>
            <a:chExt cx="2190375" cy="3119190"/>
          </a:xfrm>
        </p:grpSpPr>
        <p:sp>
          <p:nvSpPr>
            <p:cNvPr id="31" name="Rectangle 30"/>
            <p:cNvSpPr/>
            <p:nvPr userDrawn="1"/>
          </p:nvSpPr>
          <p:spPr>
            <a:xfrm>
              <a:off x="269632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455" y="2483459"/>
              <a:ext cx="1252728" cy="1277112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 userDrawn="1"/>
          </p:nvSpPr>
          <p:spPr>
            <a:xfrm>
              <a:off x="453768" y="3895645"/>
              <a:ext cx="18221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chemeClr val="bg1"/>
                  </a:solidFill>
                </a:rPr>
                <a:t>INVENTORY</a:t>
              </a:r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269632" y="4306501"/>
              <a:ext cx="2190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ctr">
                <a:defRPr sz="1800" b="0">
                  <a:solidFill>
                    <a:schemeClr val="bg1"/>
                  </a:solidFill>
                  <a:ea typeface="DINPro" charset="0"/>
                  <a:cs typeface="DINPro" charset="0"/>
                </a:defRPr>
              </a:lvl1pPr>
              <a:extLst/>
            </a:lstStyle>
            <a:p>
              <a:pPr lvl="0"/>
              <a:r>
                <a:rPr lang="en-US" dirty="0"/>
                <a:t>Open Source Software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65219" y="2208184"/>
            <a:ext cx="2190375" cy="3119189"/>
            <a:chOff x="2611734" y="2208183"/>
            <a:chExt cx="2190375" cy="3119190"/>
          </a:xfrm>
        </p:grpSpPr>
        <p:sp>
          <p:nvSpPr>
            <p:cNvPr id="37" name="Rectangle 36"/>
            <p:cNvSpPr/>
            <p:nvPr userDrawn="1"/>
          </p:nvSpPr>
          <p:spPr>
            <a:xfrm>
              <a:off x="2611734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8" name="Picture 3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4778" y="2379827"/>
              <a:ext cx="1121664" cy="1484376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384280" y="3895645"/>
              <a:ext cx="82266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MAP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81730" y="4251214"/>
              <a:ext cx="1827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kern="1200" dirty="0">
                  <a:solidFill>
                    <a:schemeClr val="bg1"/>
                  </a:solidFill>
                  <a:latin typeface="+mn-lt"/>
                  <a:ea typeface="DINPro" charset="0"/>
                  <a:cs typeface="DINPro" charset="0"/>
                </a:rPr>
                <a:t>Known Security Vulnerabilities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007320" y="2208184"/>
            <a:ext cx="2190377" cy="3119189"/>
            <a:chOff x="4953834" y="2208183"/>
            <a:chExt cx="2190377" cy="3119190"/>
          </a:xfrm>
        </p:grpSpPr>
        <p:sp>
          <p:nvSpPr>
            <p:cNvPr id="42" name="Rectangle 41"/>
            <p:cNvSpPr/>
            <p:nvPr userDrawn="1"/>
          </p:nvSpPr>
          <p:spPr>
            <a:xfrm>
              <a:off x="4953836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43" name="Picture 4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9735" y="2379827"/>
              <a:ext cx="798576" cy="150266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5317894" y="3904789"/>
              <a:ext cx="14622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IDENTIFY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53834" y="4260357"/>
              <a:ext cx="2190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latinLnBrk="0"/>
              <a:r>
                <a:rPr lang="en-US" sz="1800" b="0" kern="1200" dirty="0">
                  <a:solidFill>
                    <a:schemeClr val="bg1"/>
                  </a:solidFill>
                  <a:latin typeface="+mn-lt"/>
                  <a:ea typeface="DINPro" charset="0"/>
                  <a:cs typeface="DINPro" charset="0"/>
                </a:rPr>
                <a:t>License Compliance Risks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49423" y="2208184"/>
            <a:ext cx="2190375" cy="3119189"/>
            <a:chOff x="7295938" y="2208183"/>
            <a:chExt cx="2190375" cy="3119190"/>
          </a:xfrm>
        </p:grpSpPr>
        <p:sp>
          <p:nvSpPr>
            <p:cNvPr id="47" name="Rectangle 46"/>
            <p:cNvSpPr/>
            <p:nvPr userDrawn="1"/>
          </p:nvSpPr>
          <p:spPr>
            <a:xfrm>
              <a:off x="7295938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5137" y="2456027"/>
              <a:ext cx="1331976" cy="1331976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7846361" y="3895645"/>
              <a:ext cx="10895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TRACK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06383" y="4251213"/>
              <a:ext cx="17694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0" kern="1200" dirty="0">
                  <a:solidFill>
                    <a:schemeClr val="bg1"/>
                  </a:solidFill>
                  <a:latin typeface="+mn-lt"/>
                  <a:ea typeface="DINPro" charset="0"/>
                  <a:cs typeface="DINPro" charset="0"/>
                </a:rPr>
                <a:t>Remediation Priorities &amp; Progress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691525" y="2208184"/>
            <a:ext cx="2190375" cy="3119189"/>
            <a:chOff x="9638039" y="2208183"/>
            <a:chExt cx="2190375" cy="3119190"/>
          </a:xfrm>
        </p:grpSpPr>
        <p:sp>
          <p:nvSpPr>
            <p:cNvPr id="52" name="Rectangle 51"/>
            <p:cNvSpPr/>
            <p:nvPr userDrawn="1"/>
          </p:nvSpPr>
          <p:spPr>
            <a:xfrm>
              <a:off x="9638039" y="2208183"/>
              <a:ext cx="2190375" cy="311919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8110" y="2456027"/>
              <a:ext cx="1070233" cy="1331976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10210488" y="3895645"/>
              <a:ext cx="104547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</a:rPr>
                <a:t>ALERT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638039" y="4251213"/>
              <a:ext cx="21903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rtl="0" latinLnBrk="0"/>
              <a:r>
                <a:rPr lang="en-US" sz="1800" b="0" kern="1200" dirty="0">
                  <a:solidFill>
                    <a:schemeClr val="bg1"/>
                  </a:solidFill>
                  <a:latin typeface="+mn-lt"/>
                  <a:ea typeface="DINPro" charset="0"/>
                  <a:cs typeface="DINPro" charset="0"/>
                </a:rPr>
                <a:t>New Vulnerabilities Affecting You</a:t>
              </a:r>
            </a:p>
          </p:txBody>
        </p:sp>
      </p:grpSp>
      <p:sp>
        <p:nvSpPr>
          <p:cNvPr id="58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5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53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Duck BP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809" y="2383536"/>
            <a:ext cx="12192000" cy="447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284163" y="584200"/>
            <a:ext cx="11660187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pPr algn="ctr" eaLnBrk="1" hangingPunct="1"/>
            <a:r>
              <a:rPr lang="en-US" altLang="en-US" sz="3200">
                <a:ea typeface="Open Sans" charset="0"/>
                <a:cs typeface="Open Sans" charset="0"/>
              </a:rPr>
              <a:t>Organizations worldwide use Black Duck to automate the process of securing and managing open source software, eliminating pain related to open source security vulnerabilities and license compliance.</a:t>
            </a:r>
          </a:p>
          <a:p>
            <a:pPr algn="ctr" eaLnBrk="1" hangingPunct="1"/>
            <a:endParaRPr lang="en-US" altLang="en-US" sz="2000"/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8998" y="6339503"/>
            <a:ext cx="2420105" cy="299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47863" y="4858855"/>
            <a:ext cx="503237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6" name="Rectangle 5"/>
          <p:cNvSpPr/>
          <p:nvPr/>
        </p:nvSpPr>
        <p:spPr>
          <a:xfrm>
            <a:off x="3917950" y="4858855"/>
            <a:ext cx="503238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7" name="Rectangle 6"/>
          <p:cNvSpPr/>
          <p:nvPr/>
        </p:nvSpPr>
        <p:spPr>
          <a:xfrm>
            <a:off x="5822950" y="4858855"/>
            <a:ext cx="501650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8" name="Rectangle 7"/>
          <p:cNvSpPr/>
          <p:nvPr/>
        </p:nvSpPr>
        <p:spPr>
          <a:xfrm>
            <a:off x="7677150" y="4858855"/>
            <a:ext cx="609600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9" name="Rectangle 8"/>
          <p:cNvSpPr/>
          <p:nvPr/>
        </p:nvSpPr>
        <p:spPr>
          <a:xfrm>
            <a:off x="9650413" y="4858855"/>
            <a:ext cx="511175" cy="538163"/>
          </a:xfrm>
          <a:prstGeom prst="rect">
            <a:avLst/>
          </a:prstGeom>
          <a:solidFill>
            <a:srgbClr val="25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pic>
        <p:nvPicPr>
          <p:cNvPr id="10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935163" y="4855680"/>
            <a:ext cx="46355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892550" y="4833455"/>
            <a:ext cx="4143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888038" y="4831868"/>
            <a:ext cx="2952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789863" y="4849330"/>
            <a:ext cx="4921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739313" y="4849330"/>
            <a:ext cx="3952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284163" y="584200"/>
            <a:ext cx="11660187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Open Sans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charset="0"/>
              </a:defRPr>
            </a:lvl9pPr>
          </a:lstStyle>
          <a:p>
            <a:pPr algn="ctr" eaLnBrk="1" hangingPunct="1"/>
            <a:r>
              <a:rPr lang="en-US" altLang="en-US" sz="3200">
                <a:ea typeface="Open Sans" charset="0"/>
                <a:cs typeface="Open Sans" charset="0"/>
              </a:rPr>
              <a:t>Organizations worldwide use Black Duck to automate the process of securing and managing open source software, eliminating pain related to open source security vulnerabilities and license compliance.</a:t>
            </a:r>
          </a:p>
          <a:p>
            <a:pPr algn="ctr" eaLnBrk="1" hangingPunct="1"/>
            <a:endParaRPr lang="en-US" altLang="en-US" sz="2000"/>
          </a:p>
        </p:txBody>
      </p:sp>
      <p:sp>
        <p:nvSpPr>
          <p:cNvPr id="19" name="Rectangle 18"/>
          <p:cNvSpPr/>
          <p:nvPr userDrawn="1"/>
        </p:nvSpPr>
        <p:spPr>
          <a:xfrm>
            <a:off x="0" y="1"/>
            <a:ext cx="12192000" cy="192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0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bg>
      <p:bgPr>
        <a:gradFill>
          <a:gsLst>
            <a:gs pos="57000">
              <a:schemeClr val="bg1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931" y="2882348"/>
            <a:ext cx="7650138" cy="9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9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953" y="1709744"/>
            <a:ext cx="7020547" cy="2852737"/>
          </a:xfrm>
          <a:prstGeom prst="rect">
            <a:avLst/>
          </a:prstGeom>
        </p:spPr>
        <p:txBody>
          <a:bodyPr anchor="b"/>
          <a:lstStyle>
            <a:lvl1pPr algn="r">
              <a:defRPr sz="6000" b="1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5951" y="4589468"/>
            <a:ext cx="7020548" cy="150018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1" y="6326626"/>
            <a:ext cx="2357111" cy="303184"/>
          </a:xfrm>
          <a:prstGeom prst="rect">
            <a:avLst/>
          </a:prstGeom>
        </p:spPr>
      </p:pic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8" b="16890"/>
          <a:stretch/>
        </p:blipFill>
        <p:spPr>
          <a:xfrm>
            <a:off x="1" y="-775252"/>
            <a:ext cx="12192000" cy="68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91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" y="0"/>
            <a:ext cx="12171252" cy="1092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25" y="1310330"/>
            <a:ext cx="11576115" cy="48666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  <a:lvl2pPr marL="800060" indent="-342882">
              <a:lnSpc>
                <a:spcPct val="100000"/>
              </a:lnSpc>
              <a:buFont typeface="Arial" charset="0"/>
              <a:buChar char="•"/>
              <a:defRPr>
                <a:solidFill>
                  <a:schemeClr val="tx2"/>
                </a:solidFill>
              </a:defRPr>
            </a:lvl2pPr>
            <a:lvl3pPr marL="1257238" indent="-342882">
              <a:lnSpc>
                <a:spcPct val="100000"/>
              </a:lnSpc>
              <a:buFont typeface="Arial" charset="0"/>
              <a:buChar char="•"/>
              <a:defRPr>
                <a:solidFill>
                  <a:schemeClr val="accent1"/>
                </a:solidFill>
              </a:defRPr>
            </a:lvl3pPr>
            <a:lvl4pPr marL="1657268" indent="-285737">
              <a:lnSpc>
                <a:spcPct val="100000"/>
              </a:lnSpc>
              <a:buFont typeface="Arial" charset="0"/>
              <a:buChar char="•"/>
              <a:defRPr>
                <a:solidFill>
                  <a:schemeClr val="accent1"/>
                </a:solidFill>
              </a:defRPr>
            </a:lvl4pPr>
            <a:lvl5pPr marL="2114446" indent="-285737">
              <a:lnSpc>
                <a:spcPct val="100000"/>
              </a:lnSpc>
              <a:buFont typeface="Arial" charset="0"/>
              <a:buChar char="•"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11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1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" y="0"/>
            <a:ext cx="12171252" cy="10927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524" y="1310330"/>
            <a:ext cx="5765277" cy="48666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4" y="1310330"/>
            <a:ext cx="5684297" cy="48666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ack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4354580" y="-979419"/>
            <a:ext cx="6858002" cy="88168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25" y="1253770"/>
            <a:ext cx="11576115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8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Black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86668" y="652672"/>
            <a:ext cx="6858002" cy="55526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54524" y="1253770"/>
            <a:ext cx="5765277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2741" y="1253770"/>
            <a:ext cx="5684297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0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" y="0"/>
            <a:ext cx="12171252" cy="1092708"/>
          </a:xfrm>
          <a:prstGeom prst="rect">
            <a:avLst/>
          </a:prstGeom>
        </p:spPr>
      </p:pic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9095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9095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641B0494-E46F-DE4E-A833-058E1AA208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4525" y="141405"/>
            <a:ext cx="11576115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64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510867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Confidential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510867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B9041-7B9F-974E-A11D-49FDF3855C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192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17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Sideba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6831829" y="1504511"/>
            <a:ext cx="6854779" cy="38655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524" y="1253769"/>
            <a:ext cx="7898877" cy="49231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6438" y="6681"/>
            <a:ext cx="3865562" cy="6858000"/>
          </a:xfrm>
          <a:prstGeom prst="rect">
            <a:avLst/>
          </a:pr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4527" y="141404"/>
            <a:ext cx="7898876" cy="81070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038600" y="6477000"/>
            <a:ext cx="41148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Company Confidential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9113838" y="6477000"/>
            <a:ext cx="2743200" cy="2206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94F39AE2-D3B5-CC42-B03C-B852A640AD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90" y="6326243"/>
            <a:ext cx="2357111" cy="3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3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Company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6381C-E623-9D45-90A8-E3AA81437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6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5" r:id="rId7"/>
    <p:sldLayoutId id="2147483654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ckducksoftware/hub-performance-prob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Hub Performance Probe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benchmarking tool for testing customer deployments</a:t>
            </a:r>
          </a:p>
          <a:p>
            <a:r>
              <a:rPr lang="en-US" dirty="0"/>
              <a:t>April 27, 2018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6313" y="6465094"/>
            <a:ext cx="321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61775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ACBFF-BDE2-7C40-92ED-A1F1AC8D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 and who is it for?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0E9EF-C3B4-7044-905A-2719D00B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Runs a series of tests using hub detect and aggregates the results into a CSV output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Tests use a static, known set of projects  (and detect options) so results can be compared from one Hub server installation to another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At the moment using only one project – Struts Showcase app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At the moment using detect policy check option, no file system scanning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Tests will soon include different combinations of detect options, e.g.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With and without file system scanning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With and without policy management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With and without risk report 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Tests include an automated load test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Client machine is inspected for the number of cores it has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Tests start single-threaded and thread concurrency is increased up to the number of available cores to put some load on the Hub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Primarily </a:t>
            </a:r>
            <a:r>
              <a:rPr lang="en-US" dirty="0"/>
              <a:t>f</a:t>
            </a:r>
            <a:r>
              <a:rPr lang="en-US"/>
              <a:t>or </a:t>
            </a:r>
            <a:r>
              <a:rPr lang="en-US" dirty="0"/>
              <a:t>SA’s, Implementation Consultants, QA people, Customers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7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ACBFF-BDE2-7C40-92ED-A1F1AC8D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0E9EF-C3B4-7044-905A-2719D00B4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 projects and all code required to run the tests are loaded onto a </a:t>
            </a:r>
            <a:r>
              <a:rPr lang="en-US" dirty="0" err="1"/>
              <a:t>docker</a:t>
            </a:r>
            <a:r>
              <a:rPr lang="en-US" dirty="0"/>
              <a:t> container (image)</a:t>
            </a:r>
          </a:p>
          <a:p>
            <a:pPr marL="1257260" lvl="1" indent="-457200">
              <a:buFont typeface="Arial" panose="020B0604020202020204" pitchFamily="34" charset="0"/>
              <a:buChar char="•"/>
            </a:pPr>
            <a:r>
              <a:rPr lang="en-US" dirty="0"/>
              <a:t>Project is open sourced at: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blackducksoftware</a:t>
            </a:r>
            <a:r>
              <a:rPr lang="en-US" dirty="0">
                <a:hlinkClick r:id="rId3"/>
              </a:rPr>
              <a:t>/hub-performance-probe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Customer just needs a supported </a:t>
            </a:r>
            <a:r>
              <a:rPr lang="en-US" dirty="0" err="1"/>
              <a:t>docker</a:t>
            </a:r>
            <a:r>
              <a:rPr lang="en-US" dirty="0"/>
              <a:t> version, and adequate disk space, (on their client machine) to run the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get help,</a:t>
            </a:r>
          </a:p>
          <a:p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docker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run 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gsnyderbds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hub_performance_probe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-h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run it,</a:t>
            </a:r>
          </a:p>
          <a:p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docker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run -v /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tmp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/log:/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var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/log 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gsnyderbds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hub_performance_probe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https://my-hub-</a:t>
            </a:r>
            <a:r>
              <a:rPr lang="en-US" sz="2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dns</a:t>
            </a:r>
            <a:r>
              <a:rPr lang="en-US" sz="2400" dirty="0">
                <a:latin typeface="Cordia New" panose="020B0304020202020204" pitchFamily="34" charset="-34"/>
                <a:cs typeface="Cordia New" panose="020B0304020202020204" pitchFamily="34" charset="-34"/>
              </a:rPr>
              <a:t> my-hub-account my-password</a:t>
            </a:r>
          </a:p>
          <a:p>
            <a:pPr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5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786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ackDuckColorTheme 1">
      <a:dk1>
        <a:srgbClr val="000000"/>
      </a:dk1>
      <a:lt1>
        <a:srgbClr val="FFFFFF"/>
      </a:lt1>
      <a:dk2>
        <a:srgbClr val="535353"/>
      </a:dk2>
      <a:lt2>
        <a:srgbClr val="EAEAEA"/>
      </a:lt2>
      <a:accent1>
        <a:srgbClr val="28AEF0"/>
      </a:accent1>
      <a:accent2>
        <a:srgbClr val="FE9833"/>
      </a:accent2>
      <a:accent3>
        <a:srgbClr val="EF4823"/>
      </a:accent3>
      <a:accent4>
        <a:srgbClr val="A0C564"/>
      </a:accent4>
      <a:accent5>
        <a:srgbClr val="659764"/>
      </a:accent5>
      <a:accent6>
        <a:srgbClr val="176959"/>
      </a:accent6>
      <a:hlink>
        <a:srgbClr val="28AEF0"/>
      </a:hlink>
      <a:folHlink>
        <a:srgbClr val="00629B"/>
      </a:folHlink>
    </a:clrScheme>
    <a:fontScheme name="BlackDuckFontTheme">
      <a:majorFont>
        <a:latin typeface="Open Sans 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Duck Light Template" id="{A08128D2-0A91-9C41-859F-4A5EC8ECC404}" vid="{5511DB21-DAF2-FC4D-874B-31F2FA5BB3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Duck Light Template</Template>
  <TotalTime>3788</TotalTime>
  <Words>283</Words>
  <Application>Microsoft Macintosh PowerPoint</Application>
  <PresentationFormat>Widescreen</PresentationFormat>
  <Paragraphs>28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Cordia New</vt:lpstr>
      <vt:lpstr>DINPro</vt:lpstr>
      <vt:lpstr>Open Sans</vt:lpstr>
      <vt:lpstr>Open Sans Bold</vt:lpstr>
      <vt:lpstr>Office Theme</vt:lpstr>
      <vt:lpstr>Hub Performance Probe</vt:lpstr>
      <vt:lpstr>What does it do and who is it for?</vt:lpstr>
      <vt:lpstr>How does it work?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Scaling, HA, and DR for the Hub</dc:title>
  <dc:creator>Glenn Snyder</dc:creator>
  <cp:lastModifiedBy>Glenn Snyder</cp:lastModifiedBy>
  <cp:revision>79</cp:revision>
  <dcterms:created xsi:type="dcterms:W3CDTF">2017-09-11T14:43:17Z</dcterms:created>
  <dcterms:modified xsi:type="dcterms:W3CDTF">2018-04-27T11:59:23Z</dcterms:modified>
</cp:coreProperties>
</file>